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2" y="-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ube\Desktop\&#1087;&#1088;&#1086;&#1077;&#1082;&#1090;&#1085;&#1080;&#1082;&#1080;%202018\&#1103;%20&#1086;%20&#1084;&#1091;&#1083;&#1100;&#1090;&#1080;&#1082;&#1072;&#1093;\&#1050;&#1085;&#1080;&#1075;&#1072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2747352769244669E-2"/>
          <c:y val="3.3273729230061382E-2"/>
          <c:w val="0.60034407134085865"/>
          <c:h val="0.80006012694628259"/>
        </c:manualLayout>
      </c:layout>
      <c:pieChart>
        <c:varyColors val="1"/>
        <c:ser>
          <c:idx val="0"/>
          <c:order val="0"/>
          <c:explosion val="25"/>
          <c:dPt>
            <c:idx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Смотрят редко</c:v>
                </c:pt>
                <c:pt idx="1">
                  <c:v>Смотрят часто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39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b"/>
      <c:layout>
        <c:manualLayout>
          <c:xMode val="edge"/>
          <c:yMode val="edge"/>
          <c:x val="5.0000113366088582E-2"/>
          <c:y val="0.77418860025653713"/>
          <c:w val="0.89999977326782332"/>
          <c:h val="0.20176104170243717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5939654655081513E-2"/>
          <c:y val="3.4293552812071401E-2"/>
          <c:w val="0.55562766847604561"/>
          <c:h val="0.81241177024186717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Лист1!$A$4:$A$6</c:f>
              <c:strCache>
                <c:ptCount val="3"/>
                <c:pt idx="0">
                  <c:v>Каждый день</c:v>
                </c:pt>
                <c:pt idx="1">
                  <c:v>На выходных</c:v>
                </c:pt>
                <c:pt idx="2">
                  <c:v>1 раз в 2 дня</c:v>
                </c:pt>
              </c:strCache>
            </c:strRef>
          </c:cat>
          <c:val>
            <c:numRef>
              <c:f>Лист1!$B$4:$B$6</c:f>
              <c:numCache>
                <c:formatCode>General</c:formatCode>
                <c:ptCount val="3"/>
                <c:pt idx="0">
                  <c:v>20</c:v>
                </c:pt>
                <c:pt idx="1">
                  <c:v>8</c:v>
                </c:pt>
                <c:pt idx="2">
                  <c:v>11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>
        <c:manualLayout>
          <c:xMode val="edge"/>
          <c:yMode val="edge"/>
          <c:x val="0.58044729968320752"/>
          <c:y val="6.7047946167222927E-2"/>
          <c:w val="0.29921575687515595"/>
          <c:h val="0.7287293563613223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Лист2!$B$1</c:f>
              <c:strCache>
                <c:ptCount val="1"/>
                <c:pt idx="0">
                  <c:v>На человека в день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</c:dLbls>
          <c:cat>
            <c:strRef>
              <c:f>Лист2!$A$2:$A$5</c:f>
              <c:strCache>
                <c:ptCount val="4"/>
                <c:pt idx="0">
                  <c:v>Учащиеся, которые смотрят на выходных</c:v>
                </c:pt>
                <c:pt idx="1">
                  <c:v>Учащиеся, которые смотрят 1 раз в 2 дня</c:v>
                </c:pt>
                <c:pt idx="2">
                  <c:v>Учащиеся, которые смотрят каждый день</c:v>
                </c:pt>
                <c:pt idx="3">
                  <c:v>ИТОГО</c:v>
                </c:pt>
              </c:strCache>
            </c:strRef>
          </c:cat>
          <c:val>
            <c:numRef>
              <c:f>Лист2!$B$2:$B$5</c:f>
              <c:numCache>
                <c:formatCode>General</c:formatCode>
                <c:ptCount val="4"/>
                <c:pt idx="0">
                  <c:v>0.3900000000000009</c:v>
                </c:pt>
                <c:pt idx="1">
                  <c:v>0.41000000000000031</c:v>
                </c:pt>
                <c:pt idx="2">
                  <c:v>2.8</c:v>
                </c:pt>
                <c:pt idx="3">
                  <c:v>1.6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На человека в неделю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</c:dLbls>
          <c:cat>
            <c:strRef>
              <c:f>Лист2!$A$2:$A$5</c:f>
              <c:strCache>
                <c:ptCount val="4"/>
                <c:pt idx="0">
                  <c:v>Учащиеся, которые смотрят на выходных</c:v>
                </c:pt>
                <c:pt idx="1">
                  <c:v>Учащиеся, которые смотрят 1 раз в 2 дня</c:v>
                </c:pt>
                <c:pt idx="2">
                  <c:v>Учащиеся, которые смотрят каждый день</c:v>
                </c:pt>
                <c:pt idx="3">
                  <c:v>ИТОГО</c:v>
                </c:pt>
              </c:strCache>
            </c:strRef>
          </c:cat>
          <c:val>
            <c:numRef>
              <c:f>Лист2!$C$2:$C$5</c:f>
              <c:numCache>
                <c:formatCode>General</c:formatCode>
                <c:ptCount val="4"/>
                <c:pt idx="0">
                  <c:v>2.7</c:v>
                </c:pt>
                <c:pt idx="1">
                  <c:v>2.9</c:v>
                </c:pt>
                <c:pt idx="2">
                  <c:v>19.600000000000001</c:v>
                </c:pt>
                <c:pt idx="3">
                  <c:v>11</c:v>
                </c:pt>
              </c:numCache>
            </c:numRef>
          </c:val>
        </c:ser>
        <c:dLbls>
          <c:showVal val="1"/>
        </c:dLbls>
        <c:axId val="52161152"/>
        <c:axId val="52822400"/>
      </c:barChart>
      <c:catAx>
        <c:axId val="5216115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52822400"/>
        <c:crosses val="autoZero"/>
        <c:auto val="1"/>
        <c:lblAlgn val="ctr"/>
        <c:lblOffset val="100"/>
      </c:catAx>
      <c:valAx>
        <c:axId val="52822400"/>
        <c:scaling>
          <c:orientation val="minMax"/>
          <c:max val="20"/>
        </c:scaling>
        <c:axPos val="l"/>
        <c:majorGridlines/>
        <c:numFmt formatCode="General" sourceLinked="1"/>
        <c:tickLblPos val="nextTo"/>
        <c:crossAx val="521611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cat>
            <c:strRef>
              <c:f>Лист3!$A$2:$A$10</c:f>
              <c:strCache>
                <c:ptCount val="9"/>
                <c:pt idx="0">
                  <c:v>Плохо влияет на психику</c:v>
                </c:pt>
                <c:pt idx="1">
                  <c:v>Вред зрению</c:v>
                </c:pt>
                <c:pt idx="2">
                  <c:v>Дурной пример/ Волк курит</c:v>
                </c:pt>
                <c:pt idx="3">
                  <c:v>Страшные мультики</c:v>
                </c:pt>
                <c:pt idx="4">
                  <c:v>Сцены насилия</c:v>
                </c:pt>
                <c:pt idx="5">
                  <c:v>Ругательства</c:v>
                </c:pt>
                <c:pt idx="6">
                  <c:v>Нет смысла, глупый мультик</c:v>
                </c:pt>
                <c:pt idx="7">
                  <c:v>Неправильное представление о мире</c:v>
                </c:pt>
                <c:pt idx="8">
                  <c:v>Плохая графика</c:v>
                </c:pt>
              </c:strCache>
            </c:strRef>
          </c:cat>
          <c:val>
            <c:numRef>
              <c:f>Лист3!$B$2:$B$10</c:f>
              <c:numCache>
                <c:formatCode>General</c:formatCode>
                <c:ptCount val="9"/>
                <c:pt idx="0">
                  <c:v>7</c:v>
                </c:pt>
                <c:pt idx="1">
                  <c:v>1</c:v>
                </c:pt>
                <c:pt idx="2">
                  <c:v>8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15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axId val="52855936"/>
        <c:axId val="52857472"/>
      </c:barChart>
      <c:catAx>
        <c:axId val="52855936"/>
        <c:scaling>
          <c:orientation val="minMax"/>
        </c:scaling>
        <c:axPos val="l"/>
        <c:tickLblPos val="nextTo"/>
        <c:crossAx val="52857472"/>
        <c:crosses val="autoZero"/>
        <c:auto val="1"/>
        <c:lblAlgn val="ctr"/>
        <c:lblOffset val="100"/>
      </c:catAx>
      <c:valAx>
        <c:axId val="52857472"/>
        <c:scaling>
          <c:orientation val="minMax"/>
        </c:scaling>
        <c:axPos val="b"/>
        <c:majorGridlines/>
        <c:numFmt formatCode="General" sourceLinked="1"/>
        <c:tickLblPos val="nextTo"/>
        <c:crossAx val="52855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cat>
            <c:strRef>
              <c:f>Лист4!$A$2:$A$11</c:f>
              <c:strCache>
                <c:ptCount val="10"/>
                <c:pt idx="0">
                  <c:v>Познавательные/обучающие</c:v>
                </c:pt>
                <c:pt idx="1">
                  <c:v>Учат хорошему, доброте</c:v>
                </c:pt>
                <c:pt idx="2">
                  <c:v>Учат самостоятельности</c:v>
                </c:pt>
                <c:pt idx="3">
                  <c:v>Учат безопасному поведению</c:v>
                </c:pt>
                <c:pt idx="4">
                  <c:v>Развлечение</c:v>
                </c:pt>
                <c:pt idx="5">
                  <c:v>Полезные советы</c:v>
                </c:pt>
                <c:pt idx="6">
                  <c:v>Успокаивают</c:v>
                </c:pt>
                <c:pt idx="7">
                  <c:v>Учат заботе о природе</c:v>
                </c:pt>
                <c:pt idx="8">
                  <c:v>Учат хорошим манерам</c:v>
                </c:pt>
                <c:pt idx="9">
                  <c:v>Учат общению с людьми</c:v>
                </c:pt>
              </c:strCache>
            </c:strRef>
          </c:cat>
          <c:val>
            <c:numRef>
              <c:f>Лист4!$B$2:$B$11</c:f>
              <c:numCache>
                <c:formatCode>General</c:formatCode>
                <c:ptCount val="10"/>
                <c:pt idx="0">
                  <c:v>25</c:v>
                </c:pt>
                <c:pt idx="1">
                  <c:v>13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3</c:v>
                </c:pt>
                <c:pt idx="7">
                  <c:v>1</c:v>
                </c:pt>
                <c:pt idx="8">
                  <c:v>7</c:v>
                </c:pt>
                <c:pt idx="9">
                  <c:v>1</c:v>
                </c:pt>
              </c:numCache>
            </c:numRef>
          </c:val>
        </c:ser>
        <c:axId val="52881280"/>
        <c:axId val="52882816"/>
      </c:barChart>
      <c:catAx>
        <c:axId val="52881280"/>
        <c:scaling>
          <c:orientation val="minMax"/>
        </c:scaling>
        <c:axPos val="l"/>
        <c:tickLblPos val="nextTo"/>
        <c:crossAx val="52882816"/>
        <c:crosses val="autoZero"/>
        <c:auto val="1"/>
        <c:lblAlgn val="ctr"/>
        <c:lblOffset val="100"/>
      </c:catAx>
      <c:valAx>
        <c:axId val="52882816"/>
        <c:scaling>
          <c:orientation val="minMax"/>
        </c:scaling>
        <c:axPos val="b"/>
        <c:majorGridlines/>
        <c:numFmt formatCode="General" sourceLinked="1"/>
        <c:tickLblPos val="nextTo"/>
        <c:crossAx val="52881280"/>
        <c:crosses val="autoZero"/>
        <c:crossBetween val="between"/>
      </c:valAx>
    </c:plotArea>
    <c:plotVisOnly val="1"/>
  </c:chart>
  <c:txPr>
    <a:bodyPr/>
    <a:lstStyle/>
    <a:p>
      <a:pPr>
        <a:defRPr sz="16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cat>
            <c:strRef>
              <c:f>Лист3!$A$1:$A$6</c:f>
              <c:strCache>
                <c:ptCount val="6"/>
                <c:pt idx="0">
                  <c:v>Нет смысла</c:v>
                </c:pt>
                <c:pt idx="1">
                  <c:v>Пропаганда вседозволеннности</c:v>
                </c:pt>
                <c:pt idx="2">
                  <c:v>Агрессия</c:v>
                </c:pt>
                <c:pt idx="3">
                  <c:v>Глупый мультфильм</c:v>
                </c:pt>
                <c:pt idx="4">
                  <c:v>Сцены курения</c:v>
                </c:pt>
                <c:pt idx="5">
                  <c:v>Дурной пример поведения</c:v>
                </c:pt>
              </c:strCache>
            </c:strRef>
          </c:cat>
          <c:val>
            <c:numRef>
              <c:f>Лист3!$B$1:$B$6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axId val="52898432"/>
        <c:axId val="52916608"/>
      </c:barChart>
      <c:catAx>
        <c:axId val="52898432"/>
        <c:scaling>
          <c:orientation val="minMax"/>
        </c:scaling>
        <c:axPos val="l"/>
        <c:tickLblPos val="nextTo"/>
        <c:crossAx val="52916608"/>
        <c:crosses val="autoZero"/>
        <c:auto val="1"/>
        <c:lblAlgn val="ctr"/>
        <c:lblOffset val="100"/>
      </c:catAx>
      <c:valAx>
        <c:axId val="52916608"/>
        <c:scaling>
          <c:orientation val="minMax"/>
        </c:scaling>
        <c:axPos val="b"/>
        <c:majorGridlines/>
        <c:numFmt formatCode="General" sourceLinked="1"/>
        <c:tickLblPos val="nextTo"/>
        <c:crossAx val="528984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3E3A4-0C5F-4254-BC04-2E6A6781984B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FF6BE-1CBB-4325-A631-ACD7006C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FF6BE-1CBB-4325-A631-ACD7006C089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C69BEF-3F93-4A00-9ECB-0A96232441C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6F2778-2AB0-4786-9666-6439C0EC73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7851648" cy="110872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Мультфильмы в нашей жизни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933056"/>
            <a:ext cx="4680520" cy="230425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Работу выполнил </a:t>
            </a:r>
            <a:r>
              <a:rPr lang="ru-RU" sz="2000" dirty="0" err="1" smtClean="0"/>
              <a:t>Чупин</a:t>
            </a:r>
            <a:r>
              <a:rPr lang="ru-RU" sz="2000" dirty="0" smtClean="0"/>
              <a:t> Анатолий, ученик 6 класса МКОУ </a:t>
            </a:r>
            <a:r>
              <a:rPr lang="ru-RU" sz="2000" dirty="0" err="1" smtClean="0"/>
              <a:t>Тогучинского</a:t>
            </a:r>
            <a:r>
              <a:rPr lang="ru-RU" sz="2000" dirty="0" smtClean="0"/>
              <a:t> района «Зареченская средняя школа»</a:t>
            </a:r>
          </a:p>
          <a:p>
            <a:pPr algn="l"/>
            <a:r>
              <a:rPr lang="ru-RU" sz="2000" dirty="0" smtClean="0"/>
              <a:t>Руководитель Стародубцева Т.С., учитель информатики І категории</a:t>
            </a:r>
            <a:endParaRPr lang="ru-RU" sz="20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Управление образования администрации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Тогучинского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Новосибирской области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муниципальная научно-практическая конференция школьников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Секция математика и информатика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6093296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2018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2002 году Американская академия киноискусства стала ежегодно вручать «Оскара» мультфильмам. </a:t>
            </a:r>
            <a:endParaRPr lang="ru-RU" dirty="0"/>
          </a:p>
        </p:txBody>
      </p:sp>
      <p:pic>
        <p:nvPicPr>
          <p:cNvPr id="10242" name="Picture 2" descr="Shr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3"/>
            <a:ext cx="3240360" cy="452177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5936" y="27809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«</a:t>
            </a:r>
            <a:r>
              <a:rPr lang="ru-RU" sz="2400" dirty="0" err="1" smtClean="0"/>
              <a:t>Шрек</a:t>
            </a:r>
            <a:r>
              <a:rPr lang="ru-RU" sz="2400" dirty="0" smtClean="0"/>
              <a:t>» </a:t>
            </a:r>
            <a:r>
              <a:rPr lang="ru-RU" sz="2400" dirty="0" smtClean="0"/>
              <a:t>- первый </a:t>
            </a:r>
            <a:r>
              <a:rPr lang="ru-RU" sz="2400" dirty="0" smtClean="0"/>
              <a:t>полнометражный мультфильм в истории, получивший премию «Оскар» за лучший анимационный полнометражный фильм.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по технологии создания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рисованные,</a:t>
            </a:r>
            <a:endParaRPr lang="ru-RU" dirty="0" smtClean="0"/>
          </a:p>
          <a:p>
            <a:r>
              <a:rPr lang="ru-RU" i="1" dirty="0" smtClean="0"/>
              <a:t>кукольные, </a:t>
            </a:r>
            <a:endParaRPr lang="ru-RU" dirty="0" smtClean="0"/>
          </a:p>
          <a:p>
            <a:r>
              <a:rPr lang="ru-RU" i="1" dirty="0" smtClean="0"/>
              <a:t>пластилиновые, </a:t>
            </a:r>
            <a:endParaRPr lang="ru-RU" dirty="0" smtClean="0"/>
          </a:p>
          <a:p>
            <a:r>
              <a:rPr lang="ru-RU" i="1" dirty="0" smtClean="0"/>
              <a:t>песочные, </a:t>
            </a:r>
            <a:endParaRPr lang="ru-RU" dirty="0" smtClean="0"/>
          </a:p>
          <a:p>
            <a:r>
              <a:rPr lang="ru-RU" i="1" dirty="0" smtClean="0"/>
              <a:t>компьютерные мультфильмы.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https://i.pinimg.com/originals/23/99/19/2399191ebd40184274ed2e0db32c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124744"/>
            <a:ext cx="3211342" cy="2592288"/>
          </a:xfrm>
          <a:prstGeom prst="rect">
            <a:avLst/>
          </a:prstGeom>
          <a:noFill/>
        </p:spPr>
      </p:pic>
      <p:pic>
        <p:nvPicPr>
          <p:cNvPr id="9220" name="Picture 4" descr="http://opticland.kz/blog/wp-content/uploads/2017/05/scrin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204864"/>
            <a:ext cx="3264363" cy="2448272"/>
          </a:xfrm>
          <a:prstGeom prst="rect">
            <a:avLst/>
          </a:prstGeom>
          <a:noFill/>
        </p:spPr>
      </p:pic>
      <p:pic>
        <p:nvPicPr>
          <p:cNvPr id="9222" name="Picture 6" descr="http://school25tula.ru/media/k2/items/cache/ba8c45c28fd675ed7b99dcae38af8019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365104"/>
            <a:ext cx="2808312" cy="2325118"/>
          </a:xfrm>
          <a:prstGeom prst="rect">
            <a:avLst/>
          </a:prstGeom>
          <a:noFill/>
        </p:spPr>
      </p:pic>
      <p:pic>
        <p:nvPicPr>
          <p:cNvPr id="9224" name="Picture 8" descr="http://classomsk.ru/wp-content/uploads/2011/08/reiting8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4365104"/>
            <a:ext cx="3137710" cy="2304256"/>
          </a:xfrm>
          <a:prstGeom prst="rect">
            <a:avLst/>
          </a:prstGeom>
          <a:noFill/>
        </p:spPr>
      </p:pic>
      <p:pic>
        <p:nvPicPr>
          <p:cNvPr id="9226" name="Picture 10" descr="http://www.dela.ru/media/krosh-518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725144"/>
            <a:ext cx="3528392" cy="198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неплохой способом проведения досуга,</a:t>
            </a:r>
          </a:p>
          <a:p>
            <a:pPr lvl="0"/>
            <a:r>
              <a:rPr lang="ru-RU" dirty="0" smtClean="0"/>
              <a:t>могут стать источником полезной информации,</a:t>
            </a:r>
          </a:p>
          <a:p>
            <a:pPr lvl="0"/>
            <a:r>
              <a:rPr lang="ru-RU" dirty="0" smtClean="0"/>
              <a:t>помогают примерять на себя разные социальные роли, давать оценку главным героям и их поступкам,</a:t>
            </a:r>
          </a:p>
          <a:p>
            <a:pPr lvl="0"/>
            <a:r>
              <a:rPr lang="ru-RU" dirty="0" smtClean="0"/>
              <a:t>развивают мышление,</a:t>
            </a:r>
          </a:p>
          <a:p>
            <a:pPr lvl="0"/>
            <a:r>
              <a:rPr lang="ru-RU" dirty="0" smtClean="0"/>
              <a:t>учат доброте, ответственности и многому другому.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нагрузка на глаза и позвоночник, </a:t>
            </a:r>
          </a:p>
          <a:p>
            <a:r>
              <a:rPr lang="ru-RU" dirty="0" smtClean="0"/>
              <a:t>при длительном просмотре могут появиться головные боли, усталость, повышенная раздражительность и возбудимость </a:t>
            </a:r>
          </a:p>
          <a:p>
            <a:r>
              <a:rPr lang="ru-RU" dirty="0" smtClean="0"/>
              <a:t>есть мультфильмы, транслирующие агрессию, ненависть, ощущение безнаказанности и прочие.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2060848"/>
          <a:ext cx="352839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11960" y="2132856"/>
          <a:ext cx="446449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827584" y="1556792"/>
          <a:ext cx="7272808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058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Время на просмотр мультфильмов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88640"/>
          <a:ext cx="8640959" cy="6192939"/>
        </p:xfrm>
        <a:graphic>
          <a:graphicData uri="http://schemas.openxmlformats.org/drawingml/2006/table">
            <a:tbl>
              <a:tblPr/>
              <a:tblGrid>
                <a:gridCol w="1800200"/>
                <a:gridCol w="936104"/>
                <a:gridCol w="1872208"/>
                <a:gridCol w="936104"/>
                <a:gridCol w="2011883"/>
                <a:gridCol w="1084460"/>
              </a:tblGrid>
              <a:tr h="432048">
                <a:tc>
                  <a:txBody>
                    <a:bodyPr/>
                    <a:lstStyle/>
                    <a:p>
                      <a:pPr marL="9048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Мультфильм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Количест-во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голосов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Мультфильм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Коли-чество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голосов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Мультфильм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Коли-чество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голосов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281">
                <a:tc>
                  <a:txBody>
                    <a:bodyPr/>
                    <a:lstStyle/>
                    <a:p>
                      <a:pPr marL="9207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Фиксики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Финес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Ферб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Минивэны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(машинки)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Маша и Медведь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Новая школа императора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Тайна красной планеты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57">
                <a:tc>
                  <a:txBody>
                    <a:bodyPr/>
                    <a:lstStyle/>
                    <a:p>
                      <a:pPr marL="92075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Смешарики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1111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Губка Боб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Винни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Пух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01">
                <a:tc>
                  <a:txBody>
                    <a:bodyPr/>
                    <a:lstStyle/>
                    <a:p>
                      <a:pPr marL="9207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Барбоскины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0488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Гадкий я</a:t>
                      </a:r>
                      <a:endParaRPr lang="ru-RU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Сказочный патруль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075" algn="l"/>
                        </a:tabLs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Лунтик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Три богатыря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Рапунцель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Том и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Джери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Князь Владимир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Ми-ми-мишки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Леди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Баг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Супер-кот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Мулан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Смурфики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Аниме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Свинка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Пеппа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Герои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Энвелла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11"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Черепашки Ниндзя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Моана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Гуфи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и его команда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70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Ну, погоди!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Тролли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Мой маленький пони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11"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Простоквашино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Мадагаскар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Королевская академия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Гравити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Фолз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Ханазуки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Школа монстров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Черный плащ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Скуби-Ду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Король Лев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1">
                <a:tc>
                  <a:txBody>
                    <a:bodyPr/>
                    <a:lstStyle/>
                    <a:p>
                      <a:pPr marL="9207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Утиные истории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Винкс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70">
                <a:tc>
                  <a:txBody>
                    <a:bodyPr/>
                    <a:lstStyle/>
                    <a:p>
                      <a:pPr marL="9048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Буба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6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Жил был пес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1412776"/>
          <a:ext cx="8352928" cy="5112575"/>
        </p:xfrm>
        <a:graphic>
          <a:graphicData uri="http://schemas.openxmlformats.org/drawingml/2006/table">
            <a:tbl>
              <a:tblPr/>
              <a:tblGrid>
                <a:gridCol w="5756441"/>
                <a:gridCol w="2596487"/>
              </a:tblGrid>
              <a:tr h="63907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Мультфильм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Количество голосов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Свинка Пеппа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Маленькое королевство Бена и Холли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Симпсоны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Аниме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Губка Боб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Винкс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Ну, погоди!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Гриффины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Хлебоутки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Три кота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Котопес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Мультяшка Марти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Маша и Медведь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5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Том и Джери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«Вредные» мультфильмы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Вред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39552" y="1916832"/>
          <a:ext cx="81369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Польза 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39552" y="1412776"/>
          <a:ext cx="813690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Цель</a:t>
            </a:r>
            <a:r>
              <a:rPr lang="ru-RU" sz="2800" dirty="0" smtClean="0">
                <a:solidFill>
                  <a:schemeClr val="tx1"/>
                </a:solidFill>
              </a:rPr>
              <a:t>  – изучение истории мультипликации, видов мультфильмов и создание собственного мультфильма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изучить историю появления первого  мультфильма </a:t>
            </a:r>
          </a:p>
          <a:p>
            <a:pPr lvl="0"/>
            <a:r>
              <a:rPr lang="ru-RU" dirty="0" smtClean="0"/>
              <a:t>изучить историю мультипликации в нашей стране</a:t>
            </a:r>
          </a:p>
          <a:p>
            <a:pPr lvl="0"/>
            <a:r>
              <a:rPr lang="ru-RU" dirty="0" smtClean="0"/>
              <a:t>узнать технологии создания мультфильмов раньше и в наше время </a:t>
            </a:r>
          </a:p>
          <a:p>
            <a:pPr lvl="0"/>
            <a:r>
              <a:rPr lang="ru-RU" dirty="0" smtClean="0"/>
              <a:t>рассмотреть виды мультфильмов</a:t>
            </a:r>
          </a:p>
          <a:p>
            <a:pPr lvl="0"/>
            <a:r>
              <a:rPr lang="ru-RU" dirty="0" smtClean="0"/>
              <a:t>изучить вопрос о пользе и вреде просмотра мультфильмов</a:t>
            </a:r>
          </a:p>
          <a:p>
            <a:pPr lvl="0"/>
            <a:r>
              <a:rPr lang="ru-RU" dirty="0" smtClean="0"/>
              <a:t>составить советы для родителей</a:t>
            </a:r>
          </a:p>
          <a:p>
            <a:pPr lvl="0"/>
            <a:r>
              <a:rPr lang="ru-RU" dirty="0" smtClean="0"/>
              <a:t>провести опрос, какие мультфильмы смотрят мои сверстники</a:t>
            </a:r>
          </a:p>
          <a:p>
            <a:pPr lvl="0"/>
            <a:r>
              <a:rPr lang="ru-RU" dirty="0" smtClean="0"/>
              <a:t>изучить рейтинг современных мультфильмов</a:t>
            </a:r>
          </a:p>
          <a:p>
            <a:pPr lvl="0"/>
            <a:r>
              <a:rPr lang="ru-RU" dirty="0" smtClean="0"/>
              <a:t>составить свой мультфильм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058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Рейтинг мультфильмов ( по опросу родителей)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196752"/>
          <a:ext cx="8352928" cy="5667012"/>
        </p:xfrm>
        <a:graphic>
          <a:graphicData uri="http://schemas.openxmlformats.org/drawingml/2006/table">
            <a:tbl>
              <a:tblPr/>
              <a:tblGrid>
                <a:gridCol w="4521310"/>
                <a:gridCol w="1762544"/>
                <a:gridCol w="2069074"/>
              </a:tblGrid>
              <a:tr h="31261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Мультфильм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Смотрят дети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Смотрят родители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Маша и Медведь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Фиксики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Смешарики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Барбоскины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Ну, погоди!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Лунтик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Три богатыря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Мулан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Симпсоны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Том и Джери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Финес и Ферб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Школа императора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советские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Трансформеры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Ледниковый период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Простоквашино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Аниме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Черепашки Ниндзя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Винни Пух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Домовёмок Кузя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Чебурашка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«Вредные» мультфильмы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1484784"/>
          <a:ext cx="7488832" cy="4680522"/>
        </p:xfrm>
        <a:graphic>
          <a:graphicData uri="http://schemas.openxmlformats.org/drawingml/2006/table">
            <a:tbl>
              <a:tblPr/>
              <a:tblGrid>
                <a:gridCol w="4392221"/>
                <a:gridCol w="3096611"/>
              </a:tblGrid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Мультфильм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Количество голосов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Свинка Пеппа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Губка Боб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Симпсоны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Ужастики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00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Маленькое королевство Бена и Холли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Аниме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Ну, погоди!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Маша и Медведь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Бумажки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Вред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755576" y="1484784"/>
          <a:ext cx="756084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над мультфильмом</a:t>
            </a:r>
            <a:endParaRPr lang="ru-RU" dirty="0"/>
          </a:p>
        </p:txBody>
      </p:sp>
      <p:pic>
        <p:nvPicPr>
          <p:cNvPr id="3" name="Рисунок 2" descr="C:\Users\cube\Desktop\Чупин\Чупин работает\20170316_1504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36912"/>
            <a:ext cx="5940425" cy="334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Заключение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355600" algn="just">
              <a:buNone/>
            </a:pPr>
            <a:r>
              <a:rPr lang="ru-RU" dirty="0" smtClean="0"/>
              <a:t>Проектную работу считаю выполненной:</a:t>
            </a:r>
          </a:p>
          <a:p>
            <a:pPr marL="273050" indent="355600" algn="just">
              <a:buNone/>
            </a:pPr>
            <a:r>
              <a:rPr lang="ru-RU" dirty="0" smtClean="0"/>
              <a:t>задачи решены, цель достигнута, изучена интересная и объемная информация, проведен опрос, результаты обработаны. </a:t>
            </a:r>
          </a:p>
          <a:p>
            <a:pPr marL="273050" indent="355600" algn="just">
              <a:buNone/>
            </a:pPr>
            <a:r>
              <a:rPr lang="ru-RU" dirty="0" smtClean="0"/>
              <a:t>Сделаны мультфильм и видеоролик.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Предыстория </a:t>
            </a:r>
            <a:endParaRPr lang="ru-RU" dirty="0"/>
          </a:p>
        </p:txBody>
      </p:sp>
      <p:pic>
        <p:nvPicPr>
          <p:cNvPr id="4" name="Рисунок 3" descr="http://lass.veryphoto.ru/img-q5y5x5n4g40414r5x2v2x234z5f5a4g4k4f5h4v2o4o4/1104/24/f27b259a78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132856"/>
            <a:ext cx="25922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03648" y="5949280"/>
            <a:ext cx="316835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cs typeface="Arial" pitchFamily="34" charset="0"/>
              </a:rPr>
              <a:t>Греческая ваза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sceptic-ratio.narod.ru/rep/hunting/Nakht_1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492896"/>
            <a:ext cx="3384376" cy="2290963"/>
          </a:xfrm>
          <a:prstGeom prst="rect">
            <a:avLst/>
          </a:prstGeom>
          <a:noFill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788024" y="4941168"/>
            <a:ext cx="3168352" cy="738664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Древнеегипетская роспись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Предыстория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682752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1832 году </a:t>
            </a:r>
            <a:r>
              <a:rPr lang="ru-RU" dirty="0" err="1" smtClean="0"/>
              <a:t>Жозеф</a:t>
            </a:r>
            <a:r>
              <a:rPr lang="ru-RU" dirty="0" smtClean="0"/>
              <a:t> Плато создал игрушку под названием стробоскоп.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9411" t="58730" r="20884" b="7576"/>
          <a:stretch>
            <a:fillRect/>
          </a:stretch>
        </p:blipFill>
        <p:spPr bwMode="auto">
          <a:xfrm>
            <a:off x="4067944" y="2060848"/>
            <a:ext cx="46085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Первые попытки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30 августа 1877 года Эмиль </a:t>
            </a:r>
            <a:r>
              <a:rPr lang="ru-RU" dirty="0" err="1" smtClean="0"/>
              <a:t>Рейно</a:t>
            </a:r>
            <a:r>
              <a:rPr lang="ru-RU" dirty="0" smtClean="0"/>
              <a:t> запатентовал </a:t>
            </a:r>
            <a:r>
              <a:rPr lang="ru-RU" dirty="0" err="1" smtClean="0"/>
              <a:t>праксиноскоп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s://im7.kommersant.ru/Issues.photo/WEEKEND/2014/013/KMO_116350_04258_1_t218_1739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916832"/>
            <a:ext cx="53640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Дальнейшее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1923 году создана студии </a:t>
            </a:r>
            <a:r>
              <a:rPr lang="en-US" dirty="0" smtClean="0"/>
              <a:t>The Walt Disney Company</a:t>
            </a:r>
            <a:endParaRPr lang="ru-RU" dirty="0" smtClean="0"/>
          </a:p>
        </p:txBody>
      </p:sp>
      <p:pic>
        <p:nvPicPr>
          <p:cNvPr id="4" name="Рисунок 3" descr="Walt Disney Studios Alameda Entranc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43924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http://www.listreview.ru/wp-content/uploads/2017/10/Walt-Disne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1" y="3861048"/>
            <a:ext cx="4090955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1936 году в СССР появляется «</a:t>
            </a:r>
            <a:r>
              <a:rPr lang="ru-RU" dirty="0" err="1" smtClean="0"/>
              <a:t>Союзмультфильм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3314" name="Picture 2" descr="http://kultura.orb.ru/uploads/0422a804ad316df683389985b68986ec77194e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556792"/>
            <a:ext cx="8743829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4330824" cy="5703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1958 году в Японии благодаря </a:t>
            </a:r>
            <a:r>
              <a:rPr lang="ru-RU" dirty="0" err="1" smtClean="0"/>
              <a:t>Осаме</a:t>
            </a:r>
            <a:r>
              <a:rPr lang="ru-RU" dirty="0" smtClean="0"/>
              <a:t> </a:t>
            </a:r>
            <a:r>
              <a:rPr lang="ru-RU" dirty="0" err="1" smtClean="0"/>
              <a:t>Тэдзуки</a:t>
            </a:r>
            <a:r>
              <a:rPr lang="ru-RU" dirty="0" smtClean="0"/>
              <a:t> и его коллегам зарождается </a:t>
            </a:r>
            <a:r>
              <a:rPr lang="ru-RU" dirty="0" err="1" smtClean="0"/>
              <a:t>аниме</a:t>
            </a:r>
            <a:r>
              <a:rPr lang="ru-RU" dirty="0" smtClean="0"/>
              <a:t> (основанной на традиционных азиатских комиксах – </a:t>
            </a:r>
            <a:r>
              <a:rPr lang="ru-RU" dirty="0" err="1" smtClean="0"/>
              <a:t>манге</a:t>
            </a:r>
            <a:r>
              <a:rPr lang="ru-RU" dirty="0" smtClean="0"/>
              <a:t>).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Saiyu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20688"/>
            <a:ext cx="31683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508104" y="5013176"/>
            <a:ext cx="3096344" cy="6155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cs typeface="Arial" pitchFamily="34" charset="0"/>
              </a:rPr>
              <a:t>Анимационный фильм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cs typeface="Arial" pitchFamily="34" charset="0"/>
              </a:rPr>
              <a:t>Saiyuki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://cn1.nevsedoma.com.ua/images/2011/2/4/1311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645024"/>
            <a:ext cx="3528392" cy="2351023"/>
          </a:xfrm>
          <a:prstGeom prst="rect">
            <a:avLst/>
          </a:prstGeom>
          <a:noFill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27584" y="6021288"/>
            <a:ext cx="3096344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cs typeface="Arial" pitchFamily="34" charset="0"/>
              </a:rPr>
              <a:t>Манге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1986 году Стив Джобс выкупает небольшую студию под названием </a:t>
            </a:r>
            <a:r>
              <a:rPr lang="ru-RU" dirty="0" err="1" smtClean="0"/>
              <a:t>Pixar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Pixaranimationstudio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40324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allbox.ru/resize/1920x1080/wallpapers/main2/201716/multfilm-personazi-korporacia-monstro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501008"/>
            <a:ext cx="47525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707904" y="6237312"/>
            <a:ext cx="4752528" cy="2462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cs typeface="Arial" pitchFamily="34" charset="0"/>
              </a:rPr>
              <a:t>Мультфильм "Корпорации монстров"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</TotalTime>
  <Words>666</Words>
  <Application>Microsoft Office PowerPoint</Application>
  <PresentationFormat>Экран (4:3)</PresentationFormat>
  <Paragraphs>274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Мультфильмы в нашей жизни</vt:lpstr>
      <vt:lpstr>Цель  – изучение истории мультипликации, видов мультфильмов и создание собственного мультфильма </vt:lpstr>
      <vt:lpstr>Предыстория </vt:lpstr>
      <vt:lpstr>Предыстория</vt:lpstr>
      <vt:lpstr>Первые попытки</vt:lpstr>
      <vt:lpstr>Дальнейшее развитие</vt:lpstr>
      <vt:lpstr>Слайд 7</vt:lpstr>
      <vt:lpstr>Слайд 8</vt:lpstr>
      <vt:lpstr>Слайд 9</vt:lpstr>
      <vt:lpstr>Слайд 10</vt:lpstr>
      <vt:lpstr>Классификация по технологии создания</vt:lpstr>
      <vt:lpstr>Польза</vt:lpstr>
      <vt:lpstr>Вред</vt:lpstr>
      <vt:lpstr>Результаты опроса</vt:lpstr>
      <vt:lpstr>Время на просмотр мультфильмов</vt:lpstr>
      <vt:lpstr>Слайд 16</vt:lpstr>
      <vt:lpstr>«Вредные» мультфильмы</vt:lpstr>
      <vt:lpstr>Вред</vt:lpstr>
      <vt:lpstr>Польза </vt:lpstr>
      <vt:lpstr>Рейтинг мультфильмов ( по опросу родителей)</vt:lpstr>
      <vt:lpstr>«Вредные» мультфильмы</vt:lpstr>
      <vt:lpstr>Вред</vt:lpstr>
      <vt:lpstr>Работа над мультфильмом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Мультфильмы в нашей жизни</dc:title>
  <dc:creator>Стародубцева</dc:creator>
  <cp:lastModifiedBy>Стародубцева</cp:lastModifiedBy>
  <cp:revision>14</cp:revision>
  <dcterms:created xsi:type="dcterms:W3CDTF">2018-03-19T00:27:00Z</dcterms:created>
  <dcterms:modified xsi:type="dcterms:W3CDTF">2018-03-21T03:53:21Z</dcterms:modified>
</cp:coreProperties>
</file>